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419" r:id="rId3"/>
    <p:sldId id="371" r:id="rId4"/>
    <p:sldId id="372" r:id="rId5"/>
    <p:sldId id="412" r:id="rId6"/>
    <p:sldId id="413" r:id="rId7"/>
    <p:sldId id="414" r:id="rId8"/>
    <p:sldId id="415" r:id="rId9"/>
    <p:sldId id="416" r:id="rId10"/>
    <p:sldId id="417" r:id="rId11"/>
    <p:sldId id="418" r:id="rId1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ingFang SC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9A3"/>
    <a:srgbClr val="00A1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1EC"/>
          </a:solidFill>
        </a:fill>
      </a:tcStyle>
    </a:wholeTbl>
    <a:band2H>
      <a:tcTxStyle/>
      <a:tcStyle>
        <a:tcBdr/>
        <a:fill>
          <a:solidFill>
            <a:srgbClr val="E7EAF5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ECC"/>
          </a:solidFill>
        </a:fill>
      </a:tcStyle>
    </a:wholeTbl>
    <a:band2H>
      <a:tcTxStyle/>
      <a:tcStyle>
        <a:tcBdr/>
        <a:fill>
          <a:solidFill>
            <a:srgbClr val="EFF7E7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9CE"/>
          </a:solidFill>
        </a:fill>
      </a:tcStyle>
    </a:wholeTbl>
    <a:band2H>
      <a:tcTxStyle/>
      <a:tcStyle>
        <a:tcBdr/>
        <a:fill>
          <a:solidFill>
            <a:srgbClr val="F0F4E8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PingFang SC Semibold"/>
          <a:ea typeface="PingFang SC Semibold"/>
          <a:cs typeface="PingFang SC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PingFang SC Semibold"/>
          <a:ea typeface="PingFang SC Semibold"/>
          <a:cs typeface="PingFang SC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PingFang SC Semibold"/>
          <a:ea typeface="PingFang SC Semibold"/>
          <a:cs typeface="PingFang SC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85251"/>
  </p:normalViewPr>
  <p:slideViewPr>
    <p:cSldViewPr snapToGrid="0" snapToObjects="1">
      <p:cViewPr>
        <p:scale>
          <a:sx n="90" d="100"/>
          <a:sy n="90" d="100"/>
        </p:scale>
        <p:origin x="1336" y="3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PingFang SC Regular"/>
      </a:defRPr>
    </a:lvl1pPr>
    <a:lvl2pPr indent="228600" latinLnBrk="0">
      <a:defRPr sz="1200">
        <a:latin typeface="+mn-lt"/>
        <a:ea typeface="+mn-ea"/>
        <a:cs typeface="+mn-cs"/>
        <a:sym typeface="PingFang SC Regular"/>
      </a:defRPr>
    </a:lvl2pPr>
    <a:lvl3pPr indent="457200" latinLnBrk="0">
      <a:defRPr sz="1200">
        <a:latin typeface="+mn-lt"/>
        <a:ea typeface="+mn-ea"/>
        <a:cs typeface="+mn-cs"/>
        <a:sym typeface="PingFang SC Regular"/>
      </a:defRPr>
    </a:lvl3pPr>
    <a:lvl4pPr indent="685800" latinLnBrk="0">
      <a:defRPr sz="1200">
        <a:latin typeface="+mn-lt"/>
        <a:ea typeface="+mn-ea"/>
        <a:cs typeface="+mn-cs"/>
        <a:sym typeface="PingFang SC Regular"/>
      </a:defRPr>
    </a:lvl4pPr>
    <a:lvl5pPr indent="914400" latinLnBrk="0">
      <a:defRPr sz="1200">
        <a:latin typeface="+mn-lt"/>
        <a:ea typeface="+mn-ea"/>
        <a:cs typeface="+mn-cs"/>
        <a:sym typeface="PingFang SC Regular"/>
      </a:defRPr>
    </a:lvl5pPr>
    <a:lvl6pPr indent="1143000" latinLnBrk="0">
      <a:defRPr sz="1200">
        <a:latin typeface="+mn-lt"/>
        <a:ea typeface="+mn-ea"/>
        <a:cs typeface="+mn-cs"/>
        <a:sym typeface="PingFang SC Regular"/>
      </a:defRPr>
    </a:lvl6pPr>
    <a:lvl7pPr indent="1371600" latinLnBrk="0">
      <a:defRPr sz="1200">
        <a:latin typeface="+mn-lt"/>
        <a:ea typeface="+mn-ea"/>
        <a:cs typeface="+mn-cs"/>
        <a:sym typeface="PingFang SC Regular"/>
      </a:defRPr>
    </a:lvl7pPr>
    <a:lvl8pPr indent="1600200" latinLnBrk="0">
      <a:defRPr sz="1200">
        <a:latin typeface="+mn-lt"/>
        <a:ea typeface="+mn-ea"/>
        <a:cs typeface="+mn-cs"/>
        <a:sym typeface="PingFang SC Regular"/>
      </a:defRPr>
    </a:lvl8pPr>
    <a:lvl9pPr indent="1828800" latinLnBrk="0">
      <a:defRPr sz="1200">
        <a:latin typeface="+mn-lt"/>
        <a:ea typeface="+mn-ea"/>
        <a:cs typeface="+mn-cs"/>
        <a:sym typeface="PingFang SC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I have compiled some research directions on large models for your reference.</a:t>
            </a:r>
          </a:p>
          <a:p>
            <a:r>
              <a:rPr kumimoji="1" lang="en" altLang="zh-CN" dirty="0"/>
              <a:t>I think there are currently some research topics in LLM</a:t>
            </a:r>
            <a:r>
              <a:rPr kumimoji="1" lang="en-US" altLang="zh-CN" dirty="0"/>
              <a:t>. I think we will see more publications on these topics that accepted in the following conference, such as ACL, EMNLP, NIPS, and so on.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547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I have compiled some research directions on large models for your reference.</a:t>
            </a:r>
          </a:p>
          <a:p>
            <a:r>
              <a:rPr kumimoji="1" lang="en" altLang="zh-CN" dirty="0"/>
              <a:t>I think there are currently some research topics in LLM</a:t>
            </a:r>
            <a:r>
              <a:rPr kumimoji="1" lang="en-US" altLang="zh-CN" dirty="0"/>
              <a:t>. I think we will see more publications on these topics that accepted in the following conference, such as ACL, EMNLP, NIPS, and so on.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1442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There are many graph structure data in the world, such as</a:t>
            </a:r>
          </a:p>
          <a:p>
            <a:r>
              <a:rPr kumimoji="1" lang="en-US" altLang="zh-CN" dirty="0"/>
              <a:t>mathematics graph, chemical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graph, social network, citation graph, collaboration graph, knowledge graph, code AST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4620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143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图片占位符 8"/>
          <p:cNvSpPr>
            <a:spLocks noGrp="1"/>
          </p:cNvSpPr>
          <p:nvPr>
            <p:ph type="pic" sz="quarter" idx="21"/>
          </p:nvPr>
        </p:nvSpPr>
        <p:spPr>
          <a:xfrm>
            <a:off x="5514392" y="1483573"/>
            <a:ext cx="6677608" cy="2197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5" name="图片占位符 10"/>
          <p:cNvSpPr>
            <a:spLocks noGrp="1"/>
          </p:cNvSpPr>
          <p:nvPr>
            <p:ph type="pic" sz="quarter" idx="22"/>
          </p:nvPr>
        </p:nvSpPr>
        <p:spPr>
          <a:xfrm>
            <a:off x="5514392" y="3928193"/>
            <a:ext cx="6677608" cy="2197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39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2B701B97-3310-024D-84F2-0DE12E0D1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1" y="1334814"/>
            <a:ext cx="10877549" cy="4842149"/>
          </a:xfrm>
        </p:spPr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48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图片占位符 6"/>
          <p:cNvSpPr>
            <a:spLocks noGrp="1"/>
          </p:cNvSpPr>
          <p:nvPr>
            <p:ph type="pic" sz="quarter" idx="21"/>
          </p:nvPr>
        </p:nvSpPr>
        <p:spPr>
          <a:xfrm>
            <a:off x="4907915" y="1490537"/>
            <a:ext cx="2376171" cy="23761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" name="弧形 7"/>
          <p:cNvSpPr/>
          <p:nvPr/>
        </p:nvSpPr>
        <p:spPr>
          <a:xfrm flipV="1">
            <a:off x="4615017" y="2678624"/>
            <a:ext cx="2961969" cy="14809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9671"/>
                  <a:pt x="4835" y="0"/>
                  <a:pt x="10800" y="0"/>
                </a:cubicBezTo>
                <a:cubicBezTo>
                  <a:pt x="16765" y="0"/>
                  <a:pt x="21600" y="9671"/>
                  <a:pt x="21600" y="21600"/>
                </a:cubicBezTo>
              </a:path>
            </a:pathLst>
          </a:custGeom>
          <a:ln w="6350">
            <a:solidFill>
              <a:srgbClr val="404040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56" name="组合 8"/>
          <p:cNvGrpSpPr/>
          <p:nvPr/>
        </p:nvGrpSpPr>
        <p:grpSpPr>
          <a:xfrm>
            <a:off x="4489074" y="2579204"/>
            <a:ext cx="3213853" cy="1709557"/>
            <a:chOff x="0" y="0"/>
            <a:chExt cx="3213852" cy="1709555"/>
          </a:xfrm>
        </p:grpSpPr>
        <p:sp>
          <p:nvSpPr>
            <p:cNvPr id="51" name="椭圆 10"/>
            <p:cNvSpPr/>
            <p:nvPr/>
          </p:nvSpPr>
          <p:spPr>
            <a:xfrm>
              <a:off x="-1" y="-1"/>
              <a:ext cx="205259" cy="2052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" name="椭圆 11"/>
            <p:cNvSpPr/>
            <p:nvPr/>
          </p:nvSpPr>
          <p:spPr>
            <a:xfrm>
              <a:off x="3008594" y="-1"/>
              <a:ext cx="205259" cy="2052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" name="椭圆 12"/>
            <p:cNvSpPr/>
            <p:nvPr/>
          </p:nvSpPr>
          <p:spPr>
            <a:xfrm>
              <a:off x="2567997" y="1063699"/>
              <a:ext cx="205259" cy="2052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" name="椭圆 13"/>
            <p:cNvSpPr/>
            <p:nvPr/>
          </p:nvSpPr>
          <p:spPr>
            <a:xfrm>
              <a:off x="1504297" y="1504297"/>
              <a:ext cx="205259" cy="2052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椭圆 14"/>
            <p:cNvSpPr/>
            <p:nvPr/>
          </p:nvSpPr>
          <p:spPr>
            <a:xfrm>
              <a:off x="440597" y="1063699"/>
              <a:ext cx="205259" cy="2052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65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图片占位符 27"/>
          <p:cNvSpPr>
            <a:spLocks noGrp="1"/>
          </p:cNvSpPr>
          <p:nvPr>
            <p:ph type="pic" idx="21"/>
          </p:nvPr>
        </p:nvSpPr>
        <p:spPr>
          <a:xfrm>
            <a:off x="1638300" y="0"/>
            <a:ext cx="105537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75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图片占位符 15"/>
          <p:cNvSpPr>
            <a:spLocks noGrp="1"/>
          </p:cNvSpPr>
          <p:nvPr>
            <p:ph type="pic" sz="quarter" idx="21"/>
          </p:nvPr>
        </p:nvSpPr>
        <p:spPr>
          <a:xfrm>
            <a:off x="-4763" y="4259262"/>
            <a:ext cx="3051176" cy="26035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7" name="图片占位符 16"/>
          <p:cNvSpPr>
            <a:spLocks noGrp="1"/>
          </p:cNvSpPr>
          <p:nvPr>
            <p:ph type="pic" sz="quarter" idx="22"/>
          </p:nvPr>
        </p:nvSpPr>
        <p:spPr>
          <a:xfrm>
            <a:off x="3046413" y="4259262"/>
            <a:ext cx="3049589" cy="26035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" name="图片占位符 17"/>
          <p:cNvSpPr>
            <a:spLocks noGrp="1"/>
          </p:cNvSpPr>
          <p:nvPr>
            <p:ph type="pic" sz="quarter" idx="23"/>
          </p:nvPr>
        </p:nvSpPr>
        <p:spPr>
          <a:xfrm>
            <a:off x="6096001" y="4259262"/>
            <a:ext cx="3051176" cy="26035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9" name="图片占位符 18"/>
          <p:cNvSpPr>
            <a:spLocks noGrp="1"/>
          </p:cNvSpPr>
          <p:nvPr>
            <p:ph type="pic" sz="quarter" idx="24"/>
          </p:nvPr>
        </p:nvSpPr>
        <p:spPr>
          <a:xfrm>
            <a:off x="9147175" y="4259262"/>
            <a:ext cx="3049589" cy="26035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0" name="图片占位符 14"/>
          <p:cNvSpPr>
            <a:spLocks noGrp="1"/>
          </p:cNvSpPr>
          <p:nvPr>
            <p:ph type="pic" sz="quarter" idx="25"/>
          </p:nvPr>
        </p:nvSpPr>
        <p:spPr>
          <a:xfrm>
            <a:off x="9147175" y="1655763"/>
            <a:ext cx="3049589" cy="26035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89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" name="矩形 4"/>
          <p:cNvSpPr/>
          <p:nvPr/>
        </p:nvSpPr>
        <p:spPr>
          <a:xfrm>
            <a:off x="4367212" y="1665288"/>
            <a:ext cx="7824787" cy="4633913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图片占位符 17"/>
          <p:cNvSpPr>
            <a:spLocks noGrp="1"/>
          </p:cNvSpPr>
          <p:nvPr>
            <p:ph type="pic" sz="quarter" idx="21"/>
          </p:nvPr>
        </p:nvSpPr>
        <p:spPr>
          <a:xfrm>
            <a:off x="4799805" y="2011459"/>
            <a:ext cx="2159001" cy="12689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2" name="图片占位符 18"/>
          <p:cNvSpPr>
            <a:spLocks noGrp="1"/>
          </p:cNvSpPr>
          <p:nvPr>
            <p:ph type="pic" sz="quarter" idx="22"/>
          </p:nvPr>
        </p:nvSpPr>
        <p:spPr>
          <a:xfrm>
            <a:off x="7206456" y="2011459"/>
            <a:ext cx="2159001" cy="12689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3" name="图片占位符 19"/>
          <p:cNvSpPr>
            <a:spLocks noGrp="1"/>
          </p:cNvSpPr>
          <p:nvPr>
            <p:ph type="pic" sz="quarter" idx="23"/>
          </p:nvPr>
        </p:nvSpPr>
        <p:spPr>
          <a:xfrm>
            <a:off x="9613106" y="2011459"/>
            <a:ext cx="2159001" cy="12689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4" name="图片占位符 22"/>
          <p:cNvSpPr>
            <a:spLocks noGrp="1"/>
          </p:cNvSpPr>
          <p:nvPr>
            <p:ph type="pic" sz="quarter" idx="24"/>
          </p:nvPr>
        </p:nvSpPr>
        <p:spPr>
          <a:xfrm>
            <a:off x="9613106" y="4203286"/>
            <a:ext cx="2159001" cy="12689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5" name="图片占位符 21"/>
          <p:cNvSpPr>
            <a:spLocks noGrp="1"/>
          </p:cNvSpPr>
          <p:nvPr>
            <p:ph type="pic" sz="quarter" idx="25"/>
          </p:nvPr>
        </p:nvSpPr>
        <p:spPr>
          <a:xfrm>
            <a:off x="7206456" y="4203286"/>
            <a:ext cx="2159001" cy="12689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6" name="图片占位符 20"/>
          <p:cNvSpPr>
            <a:spLocks noGrp="1"/>
          </p:cNvSpPr>
          <p:nvPr>
            <p:ph type="pic" sz="quarter" idx="26"/>
          </p:nvPr>
        </p:nvSpPr>
        <p:spPr>
          <a:xfrm>
            <a:off x="4799805" y="4203286"/>
            <a:ext cx="2159001" cy="12689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7"/>
          <p:cNvSpPr/>
          <p:nvPr/>
        </p:nvSpPr>
        <p:spPr>
          <a:xfrm>
            <a:off x="7348538" y="0"/>
            <a:ext cx="4843463" cy="6858000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106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7" name="图片占位符 6"/>
          <p:cNvSpPr>
            <a:spLocks noGrp="1"/>
          </p:cNvSpPr>
          <p:nvPr>
            <p:ph type="pic" sz="half" idx="21"/>
          </p:nvPr>
        </p:nvSpPr>
        <p:spPr>
          <a:xfrm>
            <a:off x="4843464" y="0"/>
            <a:ext cx="2505076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116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矩形 4"/>
          <p:cNvSpPr/>
          <p:nvPr/>
        </p:nvSpPr>
        <p:spPr>
          <a:xfrm>
            <a:off x="0" y="4305300"/>
            <a:ext cx="12192000" cy="2552700"/>
          </a:xfrm>
          <a:prstGeom prst="rect">
            <a:avLst/>
          </a:prstGeom>
          <a:solidFill>
            <a:srgbClr val="479D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8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200" y="1397461"/>
            <a:ext cx="6633600" cy="4063078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图片占位符 8"/>
          <p:cNvSpPr>
            <a:spLocks noGrp="1"/>
          </p:cNvSpPr>
          <p:nvPr>
            <p:ph type="pic" sz="quarter" idx="21"/>
          </p:nvPr>
        </p:nvSpPr>
        <p:spPr>
          <a:xfrm>
            <a:off x="3860800" y="1968500"/>
            <a:ext cx="4470400" cy="28067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文版式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矩形 11"/>
          <p:cNvSpPr/>
          <p:nvPr/>
        </p:nvSpPr>
        <p:spPr>
          <a:xfrm>
            <a:off x="762000" y="3768957"/>
            <a:ext cx="4914914" cy="2517543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任意多边形: 形状 12"/>
          <p:cNvSpPr/>
          <p:nvPr/>
        </p:nvSpPr>
        <p:spPr>
          <a:xfrm>
            <a:off x="997093" y="3153749"/>
            <a:ext cx="1439947" cy="1439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lose/>
                <a:moveTo>
                  <a:pt x="10800" y="1174"/>
                </a:moveTo>
                <a:cubicBezTo>
                  <a:pt x="5484" y="1174"/>
                  <a:pt x="1174" y="5484"/>
                  <a:pt x="1174" y="10800"/>
                </a:cubicBezTo>
                <a:cubicBezTo>
                  <a:pt x="1174" y="16116"/>
                  <a:pt x="5484" y="20426"/>
                  <a:pt x="10800" y="20426"/>
                </a:cubicBezTo>
                <a:cubicBezTo>
                  <a:pt x="16116" y="20426"/>
                  <a:pt x="20426" y="16116"/>
                  <a:pt x="20426" y="10800"/>
                </a:cubicBezTo>
                <a:cubicBezTo>
                  <a:pt x="20426" y="5484"/>
                  <a:pt x="16116" y="1174"/>
                  <a:pt x="10800" y="117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" name="矩形 13"/>
          <p:cNvSpPr/>
          <p:nvPr/>
        </p:nvSpPr>
        <p:spPr>
          <a:xfrm>
            <a:off x="6502400" y="3768957"/>
            <a:ext cx="4914914" cy="2517543"/>
          </a:xfrm>
          <a:prstGeom prst="rect">
            <a:avLst/>
          </a:pr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任意多边形: 形状 14"/>
          <p:cNvSpPr/>
          <p:nvPr/>
        </p:nvSpPr>
        <p:spPr>
          <a:xfrm>
            <a:off x="6737494" y="3153749"/>
            <a:ext cx="1439946" cy="1439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lose/>
                <a:moveTo>
                  <a:pt x="10800" y="1174"/>
                </a:moveTo>
                <a:cubicBezTo>
                  <a:pt x="5484" y="1174"/>
                  <a:pt x="1174" y="5484"/>
                  <a:pt x="1174" y="10800"/>
                </a:cubicBezTo>
                <a:cubicBezTo>
                  <a:pt x="1174" y="16116"/>
                  <a:pt x="5484" y="20426"/>
                  <a:pt x="10800" y="20426"/>
                </a:cubicBezTo>
                <a:cubicBezTo>
                  <a:pt x="16116" y="20426"/>
                  <a:pt x="20426" y="16116"/>
                  <a:pt x="20426" y="10800"/>
                </a:cubicBezTo>
                <a:cubicBezTo>
                  <a:pt x="20426" y="5484"/>
                  <a:pt x="16116" y="1174"/>
                  <a:pt x="10800" y="1174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1" name="点击此处输入标题"/>
          <p:cNvSpPr txBox="1">
            <a:spLocks noGrp="1"/>
          </p:cNvSpPr>
          <p:nvPr>
            <p:ph type="title" hasCustomPrompt="1"/>
          </p:nvPr>
        </p:nvSpPr>
        <p:spPr>
          <a:xfrm>
            <a:off x="678760" y="477156"/>
            <a:ext cx="5016647" cy="6957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点击此处输入标题</a:t>
            </a:r>
          </a:p>
        </p:txBody>
      </p:sp>
      <p:sp>
        <p:nvSpPr>
          <p:cNvPr id="132" name="长方形 12"/>
          <p:cNvSpPr/>
          <p:nvPr/>
        </p:nvSpPr>
        <p:spPr>
          <a:xfrm>
            <a:off x="476251" y="482225"/>
            <a:ext cx="189795" cy="5952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" name="图片占位符 8"/>
          <p:cNvSpPr>
            <a:spLocks noGrp="1"/>
          </p:cNvSpPr>
          <p:nvPr>
            <p:ph type="pic" sz="quarter" idx="21"/>
          </p:nvPr>
        </p:nvSpPr>
        <p:spPr>
          <a:xfrm>
            <a:off x="1075352" y="3232008"/>
            <a:ext cx="1283430" cy="128343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4" name="图片占位符 10"/>
          <p:cNvSpPr>
            <a:spLocks noGrp="1"/>
          </p:cNvSpPr>
          <p:nvPr>
            <p:ph type="pic" sz="quarter" idx="22"/>
          </p:nvPr>
        </p:nvSpPr>
        <p:spPr>
          <a:xfrm>
            <a:off x="6815752" y="3232008"/>
            <a:ext cx="1283430" cy="128343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5587053" y="0"/>
            <a:ext cx="6604949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48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5648" y="0"/>
                </a:lnTo>
                <a:close/>
              </a:path>
            </a:pathLst>
          </a:custGeom>
          <a:solidFill>
            <a:srgbClr val="479EE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矩形 2"/>
          <p:cNvSpPr/>
          <p:nvPr/>
        </p:nvSpPr>
        <p:spPr>
          <a:xfrm>
            <a:off x="325701" y="431800"/>
            <a:ext cx="11540598" cy="59944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50800" rotWithShape="0">
              <a:srgbClr val="000000">
                <a:alpha val="2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PingFang SC Regular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PingFang SC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wjn1996" TargetMode="External"/><Relationship Id="rId5" Type="http://schemas.openxmlformats.org/officeDocument/2006/relationships/hyperlink" Target="mailto:lygwjn@gmail.com" TargetMode="External"/><Relationship Id="rId4" Type="http://schemas.openxmlformats.org/officeDocument/2006/relationships/hyperlink" Target="https://wjn1996.github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q_36426650/article/details/130764843?spm=1001.2014.3001.550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dblp.org/pid/98/3467.html" TargetMode="External"/><Relationship Id="rId3" Type="http://schemas.openxmlformats.org/officeDocument/2006/relationships/image" Target="../media/image17.png"/><Relationship Id="rId7" Type="http://schemas.openxmlformats.org/officeDocument/2006/relationships/hyperlink" Target="https://dblp.org/pid/143/7338.html" TargetMode="External"/><Relationship Id="rId12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blp.org/pid/132/3541.html" TargetMode="External"/><Relationship Id="rId11" Type="http://schemas.openxmlformats.org/officeDocument/2006/relationships/hyperlink" Target="https://dblp.org/db/conf/emnlp/emnlp2022.html#WangHQSWLG22" TargetMode="External"/><Relationship Id="rId5" Type="http://schemas.openxmlformats.org/officeDocument/2006/relationships/hyperlink" Target="https://dblp.org/pid/135/5816.html" TargetMode="External"/><Relationship Id="rId10" Type="http://schemas.openxmlformats.org/officeDocument/2006/relationships/hyperlink" Target="https://dblp.org/pid/71/4173-1.html" TargetMode="External"/><Relationship Id="rId4" Type="http://schemas.openxmlformats.org/officeDocument/2006/relationships/hyperlink" Target="https://dblp.org/pid/85/1466.html" TargetMode="External"/><Relationship Id="rId9" Type="http://schemas.openxmlformats.org/officeDocument/2006/relationships/hyperlink" Target="https://dblp.org/pid/40/1491.html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dblp.org/pid/247/8469.html" TargetMode="External"/><Relationship Id="rId7" Type="http://schemas.openxmlformats.org/officeDocument/2006/relationships/hyperlink" Target="https://dblp.org/db/journals/corr/corr2306.html#abs-2306-06427" TargetMode="External"/><Relationship Id="rId2" Type="http://schemas.openxmlformats.org/officeDocument/2006/relationships/hyperlink" Target="https://dblp.org/pid/85/1466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blp.org/pid/71/4173.html" TargetMode="External"/><Relationship Id="rId5" Type="http://schemas.openxmlformats.org/officeDocument/2006/relationships/hyperlink" Target="https://dblp.org/pid/40/1491.html" TargetMode="External"/><Relationship Id="rId4" Type="http://schemas.openxmlformats.org/officeDocument/2006/relationships/hyperlink" Target="https://dblp.org/pid/135/5622.html" TargetMode="External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组合 14"/>
          <p:cNvSpPr txBox="1"/>
          <p:nvPr/>
        </p:nvSpPr>
        <p:spPr>
          <a:xfrm>
            <a:off x="321310" y="471841"/>
            <a:ext cx="11540597" cy="3009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5400" spc="3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en-US" altLang="zh-CN" sz="6000" b="1" dirty="0">
                <a:latin typeface="FangSong" panose="02010609060101010101" pitchFamily="49" charset="-122"/>
                <a:ea typeface="FangSong" panose="02010609060101010101" pitchFamily="49" charset="-122"/>
              </a:rPr>
              <a:t>Graph-enhanced LLMs</a:t>
            </a:r>
          </a:p>
        </p:txBody>
      </p:sp>
      <p:sp>
        <p:nvSpPr>
          <p:cNvPr id="4" name="2021年8月16号">
            <a:extLst>
              <a:ext uri="{FF2B5EF4-FFF2-40B4-BE49-F238E27FC236}">
                <a16:creationId xmlns:a16="http://schemas.microsoft.com/office/drawing/2014/main" id="{76AD0AF4-41EA-6A59-DFF7-BBBB8C281604}"/>
              </a:ext>
            </a:extLst>
          </p:cNvPr>
          <p:cNvSpPr txBox="1"/>
          <p:nvPr/>
        </p:nvSpPr>
        <p:spPr>
          <a:xfrm>
            <a:off x="3643342" y="3336306"/>
            <a:ext cx="4896531" cy="1969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solidFill>
                  <a:srgbClr val="535353"/>
                </a:solidFill>
              </a:defRPr>
            </a:lvl1pPr>
          </a:lstStyle>
          <a:p>
            <a:r>
              <a:rPr lang="en-US" altLang="zh-CN" sz="2400" b="1" dirty="0">
                <a:latin typeface="FangSong" panose="02010609060101010101" pitchFamily="49" charset="-122"/>
                <a:ea typeface="FangSong" panose="02010609060101010101" pitchFamily="49" charset="-122"/>
              </a:rPr>
              <a:t>Jianing Wang</a:t>
            </a:r>
            <a:r>
              <a:rPr lang="zh-CN" altLang="en-US" sz="2400" b="1" dirty="0">
                <a:latin typeface="FangSong" panose="02010609060101010101" pitchFamily="49" charset="-122"/>
                <a:ea typeface="FangSong" panose="02010609060101010101" pitchFamily="49" charset="-122"/>
              </a:rPr>
              <a:t>（王嘉宁）</a:t>
            </a:r>
            <a:endParaRPr lang="en-US" altLang="zh-CN" sz="24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endParaRPr lang="en-US" altLang="zh-CN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r>
              <a:rPr lang="en-US" altLang="zh-CN" sz="2000" b="1" dirty="0">
                <a:latin typeface="FangSong" panose="02010609060101010101" pitchFamily="49" charset="-122"/>
                <a:ea typeface="FangSong" panose="02010609060101010101" pitchFamily="49" charset="-122"/>
              </a:rPr>
              <a:t>5</a:t>
            </a:r>
            <a:r>
              <a:rPr lang="en-US" altLang="zh-CN" sz="2000" b="1" baseline="30000" dirty="0">
                <a:latin typeface="FangSong" panose="02010609060101010101" pitchFamily="49" charset="-122"/>
                <a:ea typeface="FangSong" panose="02010609060101010101" pitchFamily="49" charset="-122"/>
              </a:rPr>
              <a:t>th</a:t>
            </a:r>
            <a:r>
              <a:rPr lang="en-US" altLang="zh-CN" sz="2000" b="1" dirty="0">
                <a:latin typeface="FangSong" panose="02010609060101010101" pitchFamily="49" charset="-122"/>
                <a:ea typeface="FangSong" panose="02010609060101010101" pitchFamily="49" charset="-122"/>
              </a:rPr>
              <a:t> year PhD at ECNU, Shanghai, China</a:t>
            </a:r>
          </a:p>
          <a:p>
            <a:r>
              <a:rPr lang="en-US" altLang="zh-CN" sz="2000" b="1" dirty="0">
                <a:latin typeface="FangSong" panose="02010609060101010101" pitchFamily="49" charset="-122"/>
                <a:ea typeface="FangSong" panose="02010609060101010101" pitchFamily="49" charset="-122"/>
              </a:rPr>
              <a:t>Visiting Graduate at UCSD, SD, USA</a:t>
            </a:r>
          </a:p>
          <a:p>
            <a:endParaRPr lang="en-US" altLang="zh-CN" sz="20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r>
              <a:rPr lang="en-US" altLang="zh-CN" sz="2000" b="1" dirty="0">
                <a:latin typeface="FangSong" panose="02010609060101010101" pitchFamily="49" charset="-122"/>
                <a:ea typeface="FangSong" panose="02010609060101010101" pitchFamily="49" charset="-122"/>
              </a:rPr>
              <a:t>2023-11-09</a:t>
            </a:r>
            <a:endParaRPr lang="zh-CN" altLang="en-US" sz="20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38CC71-A200-0FD8-E6B2-BD681B8674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9" t="29230" r="5387" b="29538"/>
          <a:stretch/>
        </p:blipFill>
        <p:spPr bwMode="auto">
          <a:xfrm>
            <a:off x="6920311" y="5510088"/>
            <a:ext cx="3950632" cy="77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UC San Diego">
            <a:extLst>
              <a:ext uri="{FF2B5EF4-FFF2-40B4-BE49-F238E27FC236}">
                <a16:creationId xmlns:a16="http://schemas.microsoft.com/office/drawing/2014/main" id="{7BA86BBE-EFEE-F847-2530-C7BE34EA0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5427084"/>
            <a:ext cx="3174246" cy="63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puter Science &amp; Engineering Department">
            <a:extLst>
              <a:ext uri="{FF2B5EF4-FFF2-40B4-BE49-F238E27FC236}">
                <a16:creationId xmlns:a16="http://schemas.microsoft.com/office/drawing/2014/main" id="{F8E331BE-F4B9-0918-C069-B5E9CD574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6074288"/>
            <a:ext cx="4144722" cy="31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5CE8000-5591-CED2-425E-2046E269F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194"/>
          <a:stretch/>
        </p:blipFill>
        <p:spPr bwMode="auto">
          <a:xfrm>
            <a:off x="10870943" y="5471764"/>
            <a:ext cx="846394" cy="82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 We Will Do? 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52557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elicit LLMs to better understand Graph?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make LLMs better Graph Reasoner?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F20402-999D-0137-43B3-B728EEB04F53}"/>
              </a:ext>
            </a:extLst>
          </p:cNvPr>
          <p:cNvSpPr txBox="1"/>
          <p:nvPr/>
        </p:nvSpPr>
        <p:spPr>
          <a:xfrm>
            <a:off x="374754" y="1681625"/>
            <a:ext cx="237180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Our Motivations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3E2718-5A0B-F13E-C15B-B2AC311E27FA}"/>
              </a:ext>
            </a:extLst>
          </p:cNvPr>
          <p:cNvSpPr txBox="1"/>
          <p:nvPr/>
        </p:nvSpPr>
        <p:spPr>
          <a:xfrm>
            <a:off x="840204" y="2350663"/>
            <a:ext cx="10777173" cy="193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Inflexible &amp; Inefficient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Using a graph-specific encoder to inject graphs into LLM may introduce additional complex networks, resulting in time-consuming reasoning.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zh-CN" sz="2000" dirty="0">
              <a:latin typeface="Times" pitchFamily="2" charset="0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Graph-based</a:t>
            </a:r>
            <a:r>
              <a: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 </a:t>
            </a: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Hallucination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</a:t>
            </a: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 </a:t>
            </a:r>
            <a:r>
              <a:rPr lang="en-US" altLang="zh-CN" sz="2000" dirty="0">
                <a:latin typeface="Times" pitchFamily="2" charset="0"/>
              </a:rPr>
              <a:t>Previous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works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ignore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of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hallucination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about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Graph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and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Text, such as LLM misunderstand the Graph, or, the Graph contains information that conflicts with LLMs.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It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is</a:t>
            </a:r>
            <a:r>
              <a:rPr lang="zh-CN" altLang="en-US" sz="2000" dirty="0">
                <a:latin typeface="Times" pitchFamily="2" charset="0"/>
              </a:rPr>
              <a:t> </a:t>
            </a:r>
            <a:r>
              <a:rPr lang="en-US" altLang="zh-CN" sz="2000" dirty="0">
                <a:latin typeface="Times" pitchFamily="2" charset="0"/>
              </a:rPr>
              <a:t>necessary to reduce the inconsistency.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4E4928-D6C1-4845-19D2-8EAF84599D8A}"/>
              </a:ext>
            </a:extLst>
          </p:cNvPr>
          <p:cNvSpPr txBox="1"/>
          <p:nvPr/>
        </p:nvSpPr>
        <p:spPr>
          <a:xfrm>
            <a:off x="374753" y="4376801"/>
            <a:ext cx="264270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Our Contributions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375E9B-187B-3E8F-0FAA-7CBC1DFE47F1}"/>
              </a:ext>
            </a:extLst>
          </p:cNvPr>
          <p:cNvSpPr txBox="1"/>
          <p:nvPr/>
        </p:nvSpPr>
        <p:spPr>
          <a:xfrm>
            <a:off x="840203" y="5053952"/>
            <a:ext cx="11351797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Better Format</a:t>
            </a:r>
            <a:r>
              <a:rPr kumimoji="0" lang="en-US" altLang="zh-CN" sz="2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Design unified graph-to-text format to better elicit LLMs to understand the graph.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Adequate Instruction Task</a:t>
            </a:r>
            <a:r>
              <a:rPr kumimoji="0" lang="en-US" altLang="zh-CN" sz="2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Propose more and abundant graph-text tasks to instruct LLMs to response with the graph.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000" b="1" dirty="0">
                <a:latin typeface="Times" pitchFamily="2" charset="0"/>
              </a:rPr>
              <a:t>Alignment on Graph</a:t>
            </a:r>
            <a:r>
              <a:rPr lang="en-US" altLang="zh-CN" sz="2000" dirty="0">
                <a:latin typeface="Times" pitchFamily="2" charset="0"/>
              </a:rPr>
              <a:t>: Introduce Alignment Stage based on Graph to reduce the hallucination.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Reasoning Task</a:t>
            </a:r>
            <a:r>
              <a:rPr kumimoji="0" lang="en-US" altLang="zh-CN" sz="2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Graph structure, KBQA, </a:t>
            </a:r>
            <a:r>
              <a:rPr kumimoji="0" lang="en-US" altLang="zh-CN" sz="200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RecSys</a:t>
            </a:r>
            <a:r>
              <a:rPr kumimoji="0" lang="en-US" altLang="zh-CN" sz="2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, Link prediction, Node CLS, </a:t>
            </a:r>
            <a:r>
              <a:rPr kumimoji="0" lang="en-US" altLang="zh-CN" sz="200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CommonsenseQA</a:t>
            </a:r>
            <a:r>
              <a:rPr kumimoji="0" lang="en-US" altLang="zh-CN" sz="20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, …</a:t>
            </a:r>
            <a:endParaRPr kumimoji="0" lang="zh-CN" altLang="en-US" sz="20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21660A-83F7-5731-2A3E-7DB42A30037E}"/>
              </a:ext>
            </a:extLst>
          </p:cNvPr>
          <p:cNvSpPr txBox="1"/>
          <p:nvPr/>
        </p:nvSpPr>
        <p:spPr>
          <a:xfrm>
            <a:off x="7390901" y="834553"/>
            <a:ext cx="422647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On-going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research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w/ </a:t>
            </a: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Junda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, </a:t>
            </a: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Yupeng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.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64973975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组合 14"/>
          <p:cNvSpPr txBox="1"/>
          <p:nvPr/>
        </p:nvSpPr>
        <p:spPr>
          <a:xfrm>
            <a:off x="321310" y="471841"/>
            <a:ext cx="11540597" cy="3009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5400" spc="3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en-US" altLang="zh-CN" sz="6000" b="1" dirty="0">
                <a:latin typeface="FangSong" panose="02010609060101010101" pitchFamily="49" charset="-122"/>
                <a:ea typeface="FangSong" panose="02010609060101010101" pitchFamily="49" charset="-122"/>
              </a:rPr>
              <a:t>THANK YOU FOR LISTENING</a:t>
            </a:r>
          </a:p>
        </p:txBody>
      </p:sp>
      <p:sp>
        <p:nvSpPr>
          <p:cNvPr id="4" name="2021年8月16号">
            <a:extLst>
              <a:ext uri="{FF2B5EF4-FFF2-40B4-BE49-F238E27FC236}">
                <a16:creationId xmlns:a16="http://schemas.microsoft.com/office/drawing/2014/main" id="{76AD0AF4-41EA-6A59-DFF7-BBBB8C281604}"/>
              </a:ext>
            </a:extLst>
          </p:cNvPr>
          <p:cNvSpPr txBox="1"/>
          <p:nvPr/>
        </p:nvSpPr>
        <p:spPr>
          <a:xfrm>
            <a:off x="4301375" y="4239164"/>
            <a:ext cx="3580465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solidFill>
                  <a:srgbClr val="535353"/>
                </a:solidFill>
              </a:defRPr>
            </a:lvl1pPr>
          </a:lstStyle>
          <a:p>
            <a:r>
              <a:rPr lang="en-US" altLang="zh-CN" sz="2400" b="1" dirty="0">
                <a:latin typeface="FangSong" panose="02010609060101010101" pitchFamily="49" charset="-122"/>
                <a:ea typeface="FangSong" panose="02010609060101010101" pitchFamily="49" charset="-122"/>
              </a:rPr>
              <a:t>Jianing Wang</a:t>
            </a:r>
            <a:r>
              <a:rPr lang="zh-CN" altLang="en-US" sz="2400" b="1" dirty="0">
                <a:latin typeface="FangSong" panose="02010609060101010101" pitchFamily="49" charset="-122"/>
                <a:ea typeface="FangSong" panose="02010609060101010101" pitchFamily="49" charset="-122"/>
              </a:rPr>
              <a:t>（王嘉宁）</a:t>
            </a:r>
            <a:endParaRPr lang="en-US" altLang="zh-CN" sz="24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endParaRPr lang="en-US" altLang="zh-CN" sz="20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r>
              <a:rPr lang="en-US" altLang="zh-CN" sz="2000" b="1" dirty="0">
                <a:latin typeface="FangSong" panose="02010609060101010101" pitchFamily="49" charset="-122"/>
                <a:ea typeface="FangSong" panose="02010609060101010101" pitchFamily="49" charset="-122"/>
              </a:rPr>
              <a:t>2023-11-09</a:t>
            </a:r>
            <a:endParaRPr lang="zh-CN" altLang="en-US" sz="2000" b="1" dirty="0">
              <a:latin typeface="FangSong" panose="02010609060101010101" pitchFamily="49" charset="-122"/>
              <a:ea typeface="FangSong" panose="02010609060101010101" pitchFamily="49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38CC71-A200-0FD8-E6B2-BD681B8674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9" t="29230" r="5387" b="29538"/>
          <a:stretch/>
        </p:blipFill>
        <p:spPr bwMode="auto">
          <a:xfrm>
            <a:off x="6920311" y="5510088"/>
            <a:ext cx="3950632" cy="77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UC San Diego">
            <a:extLst>
              <a:ext uri="{FF2B5EF4-FFF2-40B4-BE49-F238E27FC236}">
                <a16:creationId xmlns:a16="http://schemas.microsoft.com/office/drawing/2014/main" id="{7BA86BBE-EFEE-F847-2530-C7BE34EA0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5427084"/>
            <a:ext cx="3174246" cy="63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puter Science &amp; Engineering Department">
            <a:extLst>
              <a:ext uri="{FF2B5EF4-FFF2-40B4-BE49-F238E27FC236}">
                <a16:creationId xmlns:a16="http://schemas.microsoft.com/office/drawing/2014/main" id="{F8E331BE-F4B9-0918-C069-B5E9CD574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6074288"/>
            <a:ext cx="4144722" cy="31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5CE8000-5591-CED2-425E-2046E269F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194"/>
          <a:stretch/>
        </p:blipFill>
        <p:spPr bwMode="auto">
          <a:xfrm>
            <a:off x="10870943" y="5471764"/>
            <a:ext cx="846394" cy="82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07760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Personal Introduction</a:t>
            </a:r>
            <a:endParaRPr kumimoji="1"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C5068C-BDAE-A512-037C-2F4079C96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27" y="1549400"/>
            <a:ext cx="2654300" cy="37592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B0A6418-1509-A5A5-4B39-88E3B4693BAD}"/>
              </a:ext>
            </a:extLst>
          </p:cNvPr>
          <p:cNvSpPr txBox="1"/>
          <p:nvPr/>
        </p:nvSpPr>
        <p:spPr>
          <a:xfrm>
            <a:off x="3822334" y="2665780"/>
            <a:ext cx="5345372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Homepage:	</a:t>
            </a: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  <a:hlinkClick r:id="rId4"/>
              </a:rPr>
              <a:t>https://wjn1996.github.io/</a:t>
            </a:r>
            <a:endParaRPr kumimoji="0" lang="en-US" altLang="zh-CN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Email:		</a:t>
            </a: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  <a:hlinkClick r:id="rId5"/>
              </a:rPr>
              <a:t>lygwjn@gmail.com</a:t>
            </a:r>
            <a:endParaRPr kumimoji="0" lang="en-US" altLang="zh-CN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 err="1">
                <a:latin typeface="Times" pitchFamily="2" charset="0"/>
              </a:rPr>
              <a:t>Github</a:t>
            </a:r>
            <a:r>
              <a:rPr lang="en-US" altLang="zh-CN" sz="2400" dirty="0">
                <a:latin typeface="Times" pitchFamily="2" charset="0"/>
              </a:rPr>
              <a:t>:	</a:t>
            </a:r>
            <a:r>
              <a:rPr lang="en-US" altLang="zh-CN" sz="2400" dirty="0">
                <a:latin typeface="Times" pitchFamily="2" charset="0"/>
                <a:hlinkClick r:id="rId6"/>
              </a:rPr>
              <a:t>https://github.com/wjn1996</a:t>
            </a:r>
            <a:endParaRPr lang="en-US" altLang="zh-CN" sz="2400" dirty="0">
              <a:latin typeface="Times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705E39-DF03-3843-B8AB-0D803AC464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871" t="24293" r="11841" b="18907"/>
          <a:stretch/>
        </p:blipFill>
        <p:spPr>
          <a:xfrm>
            <a:off x="3822334" y="4166076"/>
            <a:ext cx="2198298" cy="216959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62E6557-8E77-8A55-2BC6-F2BCA82E9BA6}"/>
              </a:ext>
            </a:extLst>
          </p:cNvPr>
          <p:cNvSpPr txBox="1"/>
          <p:nvPr/>
        </p:nvSpPr>
        <p:spPr>
          <a:xfrm>
            <a:off x="3822334" y="1534814"/>
            <a:ext cx="6100996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altLang="zh-CN" sz="2400" b="1" dirty="0">
                <a:latin typeface="Times" pitchFamily="2" charset="0"/>
                <a:ea typeface="FangSong" panose="02010609060101010101" pitchFamily="49" charset="-122"/>
              </a:rPr>
              <a:t>5</a:t>
            </a:r>
            <a:r>
              <a:rPr lang="en-US" altLang="zh-CN" sz="2400" b="1" baseline="30000" dirty="0">
                <a:latin typeface="Times" pitchFamily="2" charset="0"/>
                <a:ea typeface="FangSong" panose="02010609060101010101" pitchFamily="49" charset="-122"/>
              </a:rPr>
              <a:t>th</a:t>
            </a:r>
            <a:r>
              <a:rPr lang="en-US" altLang="zh-CN" sz="2400" b="1" dirty="0">
                <a:latin typeface="Times" pitchFamily="2" charset="0"/>
                <a:ea typeface="FangSong" panose="02010609060101010101" pitchFamily="49" charset="-122"/>
              </a:rPr>
              <a:t> year PhD at ECNU, Shanghai, China</a:t>
            </a:r>
          </a:p>
          <a:p>
            <a:r>
              <a:rPr lang="en-US" altLang="zh-CN" sz="2400" b="1" dirty="0">
                <a:latin typeface="Times" pitchFamily="2" charset="0"/>
                <a:ea typeface="FangSong" panose="02010609060101010101" pitchFamily="49" charset="-122"/>
              </a:rPr>
              <a:t>Visiting Graduate at UCSD, SD, USA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3F38999-8ED3-1F9C-B755-45D239D1ED51}"/>
              </a:ext>
            </a:extLst>
          </p:cNvPr>
          <p:cNvSpPr txBox="1"/>
          <p:nvPr/>
        </p:nvSpPr>
        <p:spPr>
          <a:xfrm>
            <a:off x="4361193" y="6335671"/>
            <a:ext cx="135068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Contact Me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9A185FA-CBED-B832-9865-B5D1386DA607}"/>
              </a:ext>
            </a:extLst>
          </p:cNvPr>
          <p:cNvSpPr txBox="1"/>
          <p:nvPr/>
        </p:nvSpPr>
        <p:spPr>
          <a:xfrm>
            <a:off x="771836" y="5255423"/>
            <a:ext cx="2576691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Large Language Models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Few-shot Learning</a:t>
            </a:r>
          </a:p>
        </p:txBody>
      </p:sp>
    </p:spTree>
    <p:extLst>
      <p:ext uri="{BB962C8B-B14F-4D97-AF65-F5344CB8AC3E}">
        <p14:creationId xmlns:p14="http://schemas.microsoft.com/office/powerpoint/2010/main" val="21189449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Main Topics of LLMs</a:t>
            </a:r>
            <a:endParaRPr kumimoji="1" lang="zh-CN" altLang="en-US" sz="2400" dirty="0"/>
          </a:p>
        </p:txBody>
      </p:sp>
      <p:sp>
        <p:nvSpPr>
          <p:cNvPr id="6" name="立方体 5">
            <a:extLst>
              <a:ext uri="{FF2B5EF4-FFF2-40B4-BE49-F238E27FC236}">
                <a16:creationId xmlns:a16="http://schemas.microsoft.com/office/drawing/2014/main" id="{439EA0BD-5EDC-ED36-EDD5-C66115EF9EAC}"/>
              </a:ext>
            </a:extLst>
          </p:cNvPr>
          <p:cNvSpPr/>
          <p:nvPr/>
        </p:nvSpPr>
        <p:spPr>
          <a:xfrm>
            <a:off x="5326173" y="2986952"/>
            <a:ext cx="2073728" cy="1469572"/>
          </a:xfrm>
          <a:prstGeom prst="cube">
            <a:avLst>
              <a:gd name="adj" fmla="val 18333"/>
            </a:avLst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5B8986-391F-5413-C2BB-9A57C87A5D30}"/>
              </a:ext>
            </a:extLst>
          </p:cNvPr>
          <p:cNvSpPr txBox="1"/>
          <p:nvPr/>
        </p:nvSpPr>
        <p:spPr>
          <a:xfrm>
            <a:off x="5787826" y="3607900"/>
            <a:ext cx="74475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LLMs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2F572AA8-A0DD-AA2A-1ADE-078AA18FDB58}"/>
              </a:ext>
            </a:extLst>
          </p:cNvPr>
          <p:cNvSpPr/>
          <p:nvPr/>
        </p:nvSpPr>
        <p:spPr>
          <a:xfrm>
            <a:off x="629396" y="1216398"/>
            <a:ext cx="2955471" cy="115815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0" name="文本框 9">
            <a:hlinkClick r:id="rId3"/>
            <a:extLst>
              <a:ext uri="{FF2B5EF4-FFF2-40B4-BE49-F238E27FC236}">
                <a16:creationId xmlns:a16="http://schemas.microsoft.com/office/drawing/2014/main" id="{BF587A6E-2D68-FBF0-574A-2213C5C50249}"/>
              </a:ext>
            </a:extLst>
          </p:cNvPr>
          <p:cNvSpPr txBox="1"/>
          <p:nvPr/>
        </p:nvSpPr>
        <p:spPr>
          <a:xfrm>
            <a:off x="685521" y="1382487"/>
            <a:ext cx="2757716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Training Tech. for LLMs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28C87D4C-2BDC-3DC6-7941-C0CA1089A514}"/>
              </a:ext>
            </a:extLst>
          </p:cNvPr>
          <p:cNvSpPr/>
          <p:nvPr/>
        </p:nvSpPr>
        <p:spPr>
          <a:xfrm>
            <a:off x="641823" y="3108965"/>
            <a:ext cx="2955471" cy="115815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83F55F-C603-E40C-1926-9B40E40AC886}"/>
              </a:ext>
            </a:extLst>
          </p:cNvPr>
          <p:cNvSpPr txBox="1"/>
          <p:nvPr/>
        </p:nvSpPr>
        <p:spPr>
          <a:xfrm>
            <a:off x="732082" y="3353176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b="1" dirty="0"/>
              <a:t>Prompt-tuning for LLMs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C936787-8C5E-6F05-1A45-50F4C7CFBBB8}"/>
              </a:ext>
            </a:extLst>
          </p:cNvPr>
          <p:cNvSpPr/>
          <p:nvPr/>
        </p:nvSpPr>
        <p:spPr>
          <a:xfrm>
            <a:off x="495426" y="5072523"/>
            <a:ext cx="2955471" cy="115815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7F652D2-D00B-6647-8D0B-530B5650651E}"/>
              </a:ext>
            </a:extLst>
          </p:cNvPr>
          <p:cNvSpPr txBox="1"/>
          <p:nvPr/>
        </p:nvSpPr>
        <p:spPr>
          <a:xfrm>
            <a:off x="495425" y="5451543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b="1" dirty="0"/>
              <a:t>Elicit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LLMs</a:t>
            </a:r>
            <a:r>
              <a:rPr lang="zh-CN" altLang="en-US" sz="2000" b="1" dirty="0"/>
              <a:t> </a:t>
            </a: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Reasoning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03FE90B4-F175-D9E2-8011-BEA8F1EE4F11}"/>
              </a:ext>
            </a:extLst>
          </p:cNvPr>
          <p:cNvSpPr/>
          <p:nvPr/>
        </p:nvSpPr>
        <p:spPr>
          <a:xfrm>
            <a:off x="4747870" y="845176"/>
            <a:ext cx="2955471" cy="1158152"/>
          </a:xfrm>
          <a:prstGeom prst="round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309A032-CD97-DCBF-7EC5-7968E4FD36E5}"/>
              </a:ext>
            </a:extLst>
          </p:cNvPr>
          <p:cNvSpPr txBox="1"/>
          <p:nvPr/>
        </p:nvSpPr>
        <p:spPr>
          <a:xfrm>
            <a:off x="4838129" y="1224197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Hallucination of LLMs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8D2CA126-C92B-47F1-D9B0-7B9E86564F0E}"/>
              </a:ext>
            </a:extLst>
          </p:cNvPr>
          <p:cNvSpPr/>
          <p:nvPr/>
        </p:nvSpPr>
        <p:spPr>
          <a:xfrm>
            <a:off x="8828314" y="297839"/>
            <a:ext cx="2955471" cy="115815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0FDC435-89E2-F3C0-190D-441F9ABCF1B3}"/>
              </a:ext>
            </a:extLst>
          </p:cNvPr>
          <p:cNvSpPr txBox="1"/>
          <p:nvPr/>
        </p:nvSpPr>
        <p:spPr>
          <a:xfrm>
            <a:off x="8918573" y="676860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Position Extensive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6EA1E25-7A45-C487-67EC-014FEAAC474C}"/>
              </a:ext>
            </a:extLst>
          </p:cNvPr>
          <p:cNvSpPr/>
          <p:nvPr/>
        </p:nvSpPr>
        <p:spPr>
          <a:xfrm>
            <a:off x="8828314" y="2272846"/>
            <a:ext cx="2955471" cy="7992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DDC20CC-CA87-C802-F83E-AC0CA5507A96}"/>
              </a:ext>
            </a:extLst>
          </p:cNvPr>
          <p:cNvSpPr txBox="1"/>
          <p:nvPr/>
        </p:nvSpPr>
        <p:spPr>
          <a:xfrm>
            <a:off x="8918573" y="2446456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LLM as a Agent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D079A169-731C-EE40-0817-06BA00E97804}"/>
              </a:ext>
            </a:extLst>
          </p:cNvPr>
          <p:cNvSpPr/>
          <p:nvPr/>
        </p:nvSpPr>
        <p:spPr>
          <a:xfrm>
            <a:off x="8828314" y="5033015"/>
            <a:ext cx="2955471" cy="7992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B38F129-1701-ED95-D7B7-F9362B96098C}"/>
              </a:ext>
            </a:extLst>
          </p:cNvPr>
          <p:cNvSpPr txBox="1"/>
          <p:nvPr/>
        </p:nvSpPr>
        <p:spPr>
          <a:xfrm>
            <a:off x="8797242" y="5115350"/>
            <a:ext cx="289933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Task-specific Applications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1B9702A-1F5C-4A90-BF3F-55AA6D70FCE9}"/>
              </a:ext>
            </a:extLst>
          </p:cNvPr>
          <p:cNvSpPr/>
          <p:nvPr/>
        </p:nvSpPr>
        <p:spPr>
          <a:xfrm>
            <a:off x="4740729" y="5084062"/>
            <a:ext cx="2955471" cy="1158152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A53A61C-DD07-4C2C-C6B2-4BDC7FF4C09B}"/>
              </a:ext>
            </a:extLst>
          </p:cNvPr>
          <p:cNvSpPr txBox="1"/>
          <p:nvPr/>
        </p:nvSpPr>
        <p:spPr>
          <a:xfrm>
            <a:off x="4830988" y="5463083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Multi-modal LLMs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cxnSp>
        <p:nvCxnSpPr>
          <p:cNvPr id="29" name="曲线连接符 28">
            <a:extLst>
              <a:ext uri="{FF2B5EF4-FFF2-40B4-BE49-F238E27FC236}">
                <a16:creationId xmlns:a16="http://schemas.microsoft.com/office/drawing/2014/main" id="{D5051BC0-AD88-379A-01A3-20E58E601A03}"/>
              </a:ext>
            </a:extLst>
          </p:cNvPr>
          <p:cNvCxnSpPr>
            <a:cxnSpLocks/>
            <a:stCxn id="6" idx="2"/>
            <a:endCxn id="8" idx="3"/>
          </p:cNvCxnSpPr>
          <p:nvPr/>
        </p:nvCxnSpPr>
        <p:spPr>
          <a:xfrm rot="10800000">
            <a:off x="3584867" y="1795474"/>
            <a:ext cx="1741306" cy="2060972"/>
          </a:xfrm>
          <a:prstGeom prst="curvedConnector3">
            <a:avLst/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5C935EC4-DFD8-7139-7E30-70FD8A715302}"/>
              </a:ext>
            </a:extLst>
          </p:cNvPr>
          <p:cNvCxnSpPr>
            <a:cxnSpLocks/>
            <a:stCxn id="6" idx="2"/>
            <a:endCxn id="12" idx="3"/>
          </p:cNvCxnSpPr>
          <p:nvPr/>
        </p:nvCxnSpPr>
        <p:spPr>
          <a:xfrm rot="10800000">
            <a:off x="3597295" y="3553232"/>
            <a:ext cx="1728879" cy="303215"/>
          </a:xfrm>
          <a:prstGeom prst="curvedConnector3">
            <a:avLst/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FD9E2865-926C-FA7B-577E-115C85A63B95}"/>
              </a:ext>
            </a:extLst>
          </p:cNvPr>
          <p:cNvCxnSpPr>
            <a:cxnSpLocks/>
            <a:stCxn id="6" idx="2"/>
            <a:endCxn id="13" idx="3"/>
          </p:cNvCxnSpPr>
          <p:nvPr/>
        </p:nvCxnSpPr>
        <p:spPr>
          <a:xfrm rot="10800000" flipV="1">
            <a:off x="3450897" y="3856445"/>
            <a:ext cx="1875276" cy="1795153"/>
          </a:xfrm>
          <a:prstGeom prst="curvedConnector3">
            <a:avLst/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318272CC-590C-816E-ED7E-E7F2D8CE3F78}"/>
              </a:ext>
            </a:extLst>
          </p:cNvPr>
          <p:cNvCxnSpPr>
            <a:cxnSpLocks/>
            <a:stCxn id="6" idx="0"/>
            <a:endCxn id="17" idx="2"/>
          </p:cNvCxnSpPr>
          <p:nvPr/>
        </p:nvCxnSpPr>
        <p:spPr>
          <a:xfrm rot="16200000" flipV="1">
            <a:off x="5869864" y="2359070"/>
            <a:ext cx="983624" cy="272139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D300CF88-2ABB-E5EE-6CF2-122AE1C29904}"/>
              </a:ext>
            </a:extLst>
          </p:cNvPr>
          <p:cNvCxnSpPr>
            <a:cxnSpLocks/>
            <a:stCxn id="6" idx="3"/>
            <a:endCxn id="26" idx="0"/>
          </p:cNvCxnSpPr>
          <p:nvPr/>
        </p:nvCxnSpPr>
        <p:spPr>
          <a:xfrm rot="5400000">
            <a:off x="5909628" y="4765361"/>
            <a:ext cx="627538" cy="9864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A7711693-10BE-EDF8-1092-6AE4AA3EEE8C}"/>
              </a:ext>
            </a:extLst>
          </p:cNvPr>
          <p:cNvCxnSpPr>
            <a:cxnSpLocks/>
            <a:stCxn id="6" idx="5"/>
            <a:endCxn id="24" idx="1"/>
          </p:cNvCxnSpPr>
          <p:nvPr/>
        </p:nvCxnSpPr>
        <p:spPr>
          <a:xfrm>
            <a:off x="7399901" y="3587030"/>
            <a:ext cx="1428413" cy="1845585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F44EAA83-D6A2-1E75-B9F5-868B1343FC4E}"/>
              </a:ext>
            </a:extLst>
          </p:cNvPr>
          <p:cNvCxnSpPr>
            <a:cxnSpLocks/>
            <a:stCxn id="6" idx="5"/>
            <a:endCxn id="22" idx="1"/>
          </p:cNvCxnSpPr>
          <p:nvPr/>
        </p:nvCxnSpPr>
        <p:spPr>
          <a:xfrm flipV="1">
            <a:off x="7399901" y="2672446"/>
            <a:ext cx="1428413" cy="914584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曲线连接符 50">
            <a:extLst>
              <a:ext uri="{FF2B5EF4-FFF2-40B4-BE49-F238E27FC236}">
                <a16:creationId xmlns:a16="http://schemas.microsoft.com/office/drawing/2014/main" id="{2F360015-8965-9DE5-082B-92524B71645B}"/>
              </a:ext>
            </a:extLst>
          </p:cNvPr>
          <p:cNvCxnSpPr>
            <a:cxnSpLocks/>
            <a:stCxn id="6" idx="5"/>
            <a:endCxn id="20" idx="1"/>
          </p:cNvCxnSpPr>
          <p:nvPr/>
        </p:nvCxnSpPr>
        <p:spPr>
          <a:xfrm flipV="1">
            <a:off x="7399901" y="876915"/>
            <a:ext cx="1428413" cy="2710115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8" name="圆角矩形 77">
            <a:extLst>
              <a:ext uri="{FF2B5EF4-FFF2-40B4-BE49-F238E27FC236}">
                <a16:creationId xmlns:a16="http://schemas.microsoft.com/office/drawing/2014/main" id="{8BC8B1DF-7471-DD2F-CB2F-402915B15F57}"/>
              </a:ext>
            </a:extLst>
          </p:cNvPr>
          <p:cNvSpPr/>
          <p:nvPr/>
        </p:nvSpPr>
        <p:spPr>
          <a:xfrm>
            <a:off x="8797244" y="3608032"/>
            <a:ext cx="2955471" cy="799200"/>
          </a:xfrm>
          <a:prstGeom prst="round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FC733049-A99C-9175-2B46-FB0BC63F399B}"/>
              </a:ext>
            </a:extLst>
          </p:cNvPr>
          <p:cNvSpPr txBox="1"/>
          <p:nvPr/>
        </p:nvSpPr>
        <p:spPr>
          <a:xfrm>
            <a:off x="8873443" y="3830317"/>
            <a:ext cx="286521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Alignment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D786F3-1058-952A-B397-A82BA9E68F6C}"/>
              </a:ext>
            </a:extLst>
          </p:cNvPr>
          <p:cNvSpPr txBox="1"/>
          <p:nvPr/>
        </p:nvSpPr>
        <p:spPr>
          <a:xfrm>
            <a:off x="620369" y="2355225"/>
            <a:ext cx="302975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MoE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BF16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FlashAttn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DeepSpeed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…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91F20B2-A5DE-0AC4-A3AF-E98B18C5E89C}"/>
              </a:ext>
            </a:extLst>
          </p:cNvPr>
          <p:cNvSpPr txBox="1"/>
          <p:nvPr/>
        </p:nvSpPr>
        <p:spPr>
          <a:xfrm>
            <a:off x="609049" y="4243628"/>
            <a:ext cx="302975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template</a:t>
            </a:r>
            <a:r>
              <a:rPr lang="zh-CN" altLang="en-US" dirty="0"/>
              <a:t>、</a:t>
            </a:r>
            <a:r>
              <a:rPr lang="en-US" altLang="zh-CN" dirty="0"/>
              <a:t>soft</a:t>
            </a:r>
            <a:r>
              <a:rPr lang="zh-CN" altLang="en-US" dirty="0"/>
              <a:t> </a:t>
            </a:r>
            <a:r>
              <a:rPr lang="en-US" altLang="zh-CN" dirty="0"/>
              <a:t>prompt</a:t>
            </a:r>
            <a:r>
              <a:rPr lang="zh-CN" altLang="en-US" dirty="0"/>
              <a:t>、</a:t>
            </a:r>
            <a:r>
              <a:rPr lang="en-US" altLang="zh-CN" dirty="0" err="1"/>
              <a:t>peft</a:t>
            </a:r>
            <a:r>
              <a:rPr lang="en-US" altLang="zh-CN" dirty="0"/>
              <a:t>, instruction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64C1BD7-5137-DB11-3316-4ABA4816D9ED}"/>
              </a:ext>
            </a:extLst>
          </p:cNvPr>
          <p:cNvSpPr txBox="1"/>
          <p:nvPr/>
        </p:nvSpPr>
        <p:spPr>
          <a:xfrm>
            <a:off x="389517" y="6233877"/>
            <a:ext cx="378515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In-context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learning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chain-of-thought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lang="en-US" altLang="zh-CN" dirty="0"/>
              <a:t>Theory-of-mind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A2C9806-2724-6712-3324-52E9B9F14ECC}"/>
              </a:ext>
            </a:extLst>
          </p:cNvPr>
          <p:cNvSpPr txBox="1"/>
          <p:nvPr/>
        </p:nvSpPr>
        <p:spPr>
          <a:xfrm>
            <a:off x="5306785" y="6289921"/>
            <a:ext cx="187527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ViT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Diffusion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1762712-C1FF-A47C-D8F6-CD2FFEDB319A}"/>
              </a:ext>
            </a:extLst>
          </p:cNvPr>
          <p:cNvSpPr txBox="1"/>
          <p:nvPr/>
        </p:nvSpPr>
        <p:spPr>
          <a:xfrm>
            <a:off x="8918573" y="1559088"/>
            <a:ext cx="287995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RoPE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Transformer-XL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ALIBI</a:t>
            </a:r>
            <a:r>
              <a:rPr lang="zh-CN" altLang="en-US" dirty="0"/>
              <a:t>、</a:t>
            </a:r>
            <a:r>
              <a:rPr lang="en-US" altLang="zh-CN" dirty="0"/>
              <a:t>KERPLE</a:t>
            </a:r>
            <a:r>
              <a:rPr lang="zh-CN" altLang="en-US" dirty="0"/>
              <a:t>、</a:t>
            </a:r>
            <a:r>
              <a:rPr lang="en-US" altLang="zh-CN" dirty="0"/>
              <a:t>XPOS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F3245A5-1F92-D52C-A828-6E645C0FA261}"/>
              </a:ext>
            </a:extLst>
          </p:cNvPr>
          <p:cNvSpPr txBox="1"/>
          <p:nvPr/>
        </p:nvSpPr>
        <p:spPr>
          <a:xfrm>
            <a:off x="8835002" y="3100464"/>
            <a:ext cx="242630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AutoGPT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LangChain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cxnSp>
        <p:nvCxnSpPr>
          <p:cNvPr id="52" name="曲线连接符 51">
            <a:extLst>
              <a:ext uri="{FF2B5EF4-FFF2-40B4-BE49-F238E27FC236}">
                <a16:creationId xmlns:a16="http://schemas.microsoft.com/office/drawing/2014/main" id="{96B5F363-1472-80AA-BE3D-4B99401B6DD4}"/>
              </a:ext>
            </a:extLst>
          </p:cNvPr>
          <p:cNvCxnSpPr>
            <a:cxnSpLocks/>
            <a:stCxn id="6" idx="5"/>
            <a:endCxn id="78" idx="1"/>
          </p:cNvCxnSpPr>
          <p:nvPr/>
        </p:nvCxnSpPr>
        <p:spPr>
          <a:xfrm>
            <a:off x="7399901" y="3587030"/>
            <a:ext cx="1397343" cy="420602"/>
          </a:xfrm>
          <a:prstGeom prst="curvedConnector3">
            <a:avLst>
              <a:gd name="adj1" fmla="val 50000"/>
            </a:avLst>
          </a:prstGeom>
          <a:noFill/>
          <a:ln w="1587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A5C3C59C-A4E1-8FA0-6E1C-246936E5508B}"/>
              </a:ext>
            </a:extLst>
          </p:cNvPr>
          <p:cNvSpPr txBox="1"/>
          <p:nvPr/>
        </p:nvSpPr>
        <p:spPr>
          <a:xfrm>
            <a:off x="8797242" y="4505891"/>
            <a:ext cx="140198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RLHF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、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DPO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B360578-83FB-F7C5-E05C-E15671A8FA95}"/>
              </a:ext>
            </a:extLst>
          </p:cNvPr>
          <p:cNvSpPr txBox="1"/>
          <p:nvPr/>
        </p:nvSpPr>
        <p:spPr>
          <a:xfrm>
            <a:off x="8535052" y="5957229"/>
            <a:ext cx="324223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Medical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LLM, Education LLM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Search-Adv.-Rec.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D53DF685-C3E5-8837-9A3E-38DDB157B5A5}"/>
              </a:ext>
            </a:extLst>
          </p:cNvPr>
          <p:cNvSpPr txBox="1"/>
          <p:nvPr/>
        </p:nvSpPr>
        <p:spPr>
          <a:xfrm>
            <a:off x="4796125" y="1996502"/>
            <a:ext cx="138435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Faithfulness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Factuality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47FDDCC1-BD86-AA2C-6878-BE7D8E0759D7}"/>
              </a:ext>
            </a:extLst>
          </p:cNvPr>
          <p:cNvSpPr txBox="1"/>
          <p:nvPr/>
        </p:nvSpPr>
        <p:spPr>
          <a:xfrm>
            <a:off x="6342305" y="2079407"/>
            <a:ext cx="135389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consistency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1" name="立方体 70">
            <a:extLst>
              <a:ext uri="{FF2B5EF4-FFF2-40B4-BE49-F238E27FC236}">
                <a16:creationId xmlns:a16="http://schemas.microsoft.com/office/drawing/2014/main" id="{05F3B94B-AFCE-5927-8428-9D2CD975F902}"/>
              </a:ext>
            </a:extLst>
          </p:cNvPr>
          <p:cNvSpPr/>
          <p:nvPr/>
        </p:nvSpPr>
        <p:spPr>
          <a:xfrm>
            <a:off x="5329499" y="3004751"/>
            <a:ext cx="2073728" cy="1469572"/>
          </a:xfrm>
          <a:prstGeom prst="cube">
            <a:avLst>
              <a:gd name="adj" fmla="val 18333"/>
            </a:avLst>
          </a:prstGeom>
          <a:solidFill>
            <a:srgbClr val="FFC000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2ED3682A-F1B6-40C3-C763-7B31A278D150}"/>
              </a:ext>
            </a:extLst>
          </p:cNvPr>
          <p:cNvSpPr txBox="1"/>
          <p:nvPr/>
        </p:nvSpPr>
        <p:spPr>
          <a:xfrm>
            <a:off x="5313519" y="3573691"/>
            <a:ext cx="1873268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Graph-enhanced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LLMs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A7A6F9AC-7EAD-71EE-95D1-91FB5DBCC95B}"/>
              </a:ext>
            </a:extLst>
          </p:cNvPr>
          <p:cNvSpPr txBox="1"/>
          <p:nvPr/>
        </p:nvSpPr>
        <p:spPr>
          <a:xfrm>
            <a:off x="833516" y="778937"/>
            <a:ext cx="386419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New Topic: Graph-enhanced LLMs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3890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标注 11">
            <a:extLst>
              <a:ext uri="{FF2B5EF4-FFF2-40B4-BE49-F238E27FC236}">
                <a16:creationId xmlns:a16="http://schemas.microsoft.com/office/drawing/2014/main" id="{20FF65DF-146A-53D7-EC23-38E5BDB5DD15}"/>
              </a:ext>
            </a:extLst>
          </p:cNvPr>
          <p:cNvSpPr/>
          <p:nvPr/>
        </p:nvSpPr>
        <p:spPr>
          <a:xfrm>
            <a:off x="6940446" y="5246558"/>
            <a:ext cx="4646951" cy="713789"/>
          </a:xfrm>
          <a:prstGeom prst="wedgeRoundRectCallout">
            <a:avLst>
              <a:gd name="adj1" fmla="val -34704"/>
              <a:gd name="adj2" fmla="val 81401"/>
              <a:gd name="adj3" fmla="val 16667"/>
            </a:avLst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What’s Graph-enhanced LLM?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179472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Graph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lang="en" altLang="zh-CN" dirty="0"/>
              <a:t>C</a:t>
            </a:r>
            <a:r>
              <a:rPr kumimoji="0" lang="en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ategory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0E75C84-26FE-014D-EF0B-54667EA0F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011" y="207328"/>
            <a:ext cx="2958956" cy="465079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145ADD8-DC43-D7A4-112C-2D67BDA00E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501"/>
          <a:stretch/>
        </p:blipFill>
        <p:spPr>
          <a:xfrm>
            <a:off x="786853" y="3883356"/>
            <a:ext cx="5016647" cy="297464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10BCE3F-0332-3991-4AAE-C4470A322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853" y="1203883"/>
            <a:ext cx="5016647" cy="265769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BDE88BD-6E77-85BC-71BA-D99DE99C51A2}"/>
              </a:ext>
            </a:extLst>
          </p:cNvPr>
          <p:cNvSpPr txBox="1"/>
          <p:nvPr/>
        </p:nvSpPr>
        <p:spPr>
          <a:xfrm>
            <a:off x="7103394" y="5314018"/>
            <a:ext cx="432105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Graph Structure Data V.S. Textual Data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Graph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Aligning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to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Text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E89766-B668-AF12-A9D7-961F64143F97}"/>
              </a:ext>
            </a:extLst>
          </p:cNvPr>
          <p:cNvSpPr txBox="1"/>
          <p:nvPr/>
        </p:nvSpPr>
        <p:spPr>
          <a:xfrm>
            <a:off x="6859602" y="6153128"/>
            <a:ext cx="784828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5400" dirty="0"/>
              <a:t>🤔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60602063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What’s Graph-enhanced LLM?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254757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Two Corners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03D167-4BFD-266F-501D-EF029E618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50" y="1430896"/>
            <a:ext cx="6096000" cy="44704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9FB1520-EEB3-338A-31E8-D396F73733C4}"/>
              </a:ext>
            </a:extLst>
          </p:cNvPr>
          <p:cNvSpPr txBox="1"/>
          <p:nvPr/>
        </p:nvSpPr>
        <p:spPr>
          <a:xfrm>
            <a:off x="1683304" y="6128309"/>
            <a:ext cx="340894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LLM </a:t>
            </a:r>
            <a:r>
              <a:rPr kumimoji="0" lang="en-US" altLang="zh-CN" sz="2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Training</a:t>
            </a: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on Graph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88FC3E0-5E59-1151-027E-F9ECA5B372D8}"/>
              </a:ext>
            </a:extLst>
          </p:cNvPr>
          <p:cNvSpPr txBox="1"/>
          <p:nvPr/>
        </p:nvSpPr>
        <p:spPr>
          <a:xfrm>
            <a:off x="7372077" y="6137599"/>
            <a:ext cx="374397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dirty="0"/>
              <a:t>LLM Reasoning on Graph</a:t>
            </a:r>
            <a:endParaRPr kumimoji="0" lang="en-US" altLang="zh-CN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D91832-D8A2-C789-D98B-8F182EAF8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746" y="1055657"/>
            <a:ext cx="2570866" cy="226841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3FBF68D-115E-4A34-B4AC-1B0474D33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4063" y="1055657"/>
            <a:ext cx="2570865" cy="227161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4EF1F57-C5B3-F456-6C61-9EC62D8BE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3745" y="3429000"/>
            <a:ext cx="2589543" cy="226841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41A89B-EF87-D1E3-7D73-8CE9F2B90C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4063" y="3429000"/>
            <a:ext cx="2859573" cy="226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11603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 We Have Done? 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254757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Injecting KG into LLMs 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7663EA-D910-8A90-4FBE-1BB8CC862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43" y="1161467"/>
            <a:ext cx="5563063" cy="46270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3CF1F44-385B-DC60-02E3-F9E5173D0AD3}"/>
              </a:ext>
            </a:extLst>
          </p:cNvPr>
          <p:cNvSpPr txBox="1"/>
          <p:nvPr/>
        </p:nvSpPr>
        <p:spPr>
          <a:xfrm>
            <a:off x="217843" y="5783607"/>
            <a:ext cx="614206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Step 1: Transform Graph to Prompt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Each multi-hop chain ca</a:t>
            </a:r>
            <a:r>
              <a:rPr lang="en-US" altLang="zh-CN" dirty="0"/>
              <a:t>n be view as knowledge prompt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B04D58-D10A-B549-4B49-5CA4DF91CF12}"/>
              </a:ext>
            </a:extLst>
          </p:cNvPr>
          <p:cNvSpPr txBox="1"/>
          <p:nvPr/>
        </p:nvSpPr>
        <p:spPr>
          <a:xfrm>
            <a:off x="217843" y="5783607"/>
            <a:ext cx="543735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Step 2: Injecting Prompt into LLM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Concatenate each knowledge prompt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2D34B6-806C-9B8E-5DA1-D5D41A52A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43" y="1647124"/>
            <a:ext cx="9688340" cy="41413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5">
            <a:extLst>
              <a:ext uri="{FF2B5EF4-FFF2-40B4-BE49-F238E27FC236}">
                <a16:creationId xmlns:a16="http://schemas.microsoft.com/office/drawing/2014/main" id="{C8FE78C9-4AF4-0E26-EA8F-C0ACB3CB5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568" y="6415900"/>
            <a:ext cx="7315199" cy="41549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-5078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4"/>
              </a:rPr>
              <a:t>Jianing Wang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    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5"/>
              </a:rPr>
              <a:t>Wenkang Huang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6"/>
              </a:rPr>
              <a:t>Minghui Qiu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7"/>
              </a:rPr>
              <a:t>Qiuhui Shi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8"/>
              </a:rPr>
              <a:t>Hongbin Wang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9"/>
              </a:rPr>
              <a:t>Xiang Li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,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10"/>
              </a:rPr>
              <a:t>Ming Gao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: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1050" b="1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Knowledge Prompting in Pre-trained Language Model for Natural Language Understanding.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 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7D848A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hlinkClick r:id="rId11"/>
              </a:rPr>
              <a:t>EMNLP 2022</a:t>
            </a:r>
            <a:r>
              <a:rPr kumimoji="0" lang="zh-CN" altLang="zh-CN" sz="1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C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505B62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: 3164-3177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195DB1A-7812-6077-115F-7DAF1C165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73" y="6448390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61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 We Have Done? 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46461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KB as a verifier for LLM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8B7559D-9C99-2635-A6A1-EB363C3A54C7}"/>
              </a:ext>
            </a:extLst>
          </p:cNvPr>
          <p:cNvSpPr txBox="1"/>
          <p:nvPr/>
        </p:nvSpPr>
        <p:spPr>
          <a:xfrm>
            <a:off x="0" y="6455022"/>
            <a:ext cx="8851692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2"/>
              </a:rPr>
              <a:t>Jianing Wang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, </a:t>
            </a:r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3"/>
              </a:rPr>
              <a:t>Qiushi Sun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, </a:t>
            </a:r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4"/>
              </a:rPr>
              <a:t>Nuo Chen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, </a:t>
            </a:r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5"/>
              </a:rPr>
              <a:t>Xiang Li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, </a:t>
            </a:r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6"/>
              </a:rPr>
              <a:t>Ming Gao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:</a:t>
            </a:r>
            <a:br>
              <a:rPr lang="en" altLang="zh-CN" sz="1050" dirty="0"/>
            </a:br>
            <a:r>
              <a:rPr lang="en" altLang="zh-CN" sz="1050" b="1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Boosting Language Models Reasoning with Chain-of-Knowledge Prompting.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" altLang="zh-CN" sz="1050" b="0" i="0" u="none" strike="noStrike" dirty="0">
                <a:solidFill>
                  <a:srgbClr val="7D848A"/>
                </a:solidFill>
                <a:effectLst/>
                <a:latin typeface="Open Sans" panose="020B0606030504020204" pitchFamily="34" charset="0"/>
                <a:hlinkClick r:id="rId7"/>
              </a:rPr>
              <a:t>CoRR abs/2306.06427</a:t>
            </a:r>
            <a:r>
              <a:rPr lang="en" altLang="zh-CN" sz="1050" b="1" i="0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  <a:t>e</a:t>
            </a:r>
            <a:r>
              <a:rPr lang="en" altLang="zh-CN" sz="1050" b="0" i="0" dirty="0">
                <a:solidFill>
                  <a:srgbClr val="505B62"/>
                </a:solidFill>
                <a:effectLst/>
                <a:latin typeface="Open Sans" panose="020B0606030504020204" pitchFamily="34" charset="0"/>
              </a:rPr>
              <a:t> (2023)</a:t>
            </a:r>
            <a:endParaRPr lang="zh-CN" altLang="en-US" sz="105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3347E7-A25E-9FB2-5D70-269595721E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5814" y="1203883"/>
            <a:ext cx="10067518" cy="4522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D753FCD-16D9-B4ED-6774-E27DB875708B}"/>
              </a:ext>
            </a:extLst>
          </p:cNvPr>
          <p:cNvSpPr txBox="1"/>
          <p:nvPr/>
        </p:nvSpPr>
        <p:spPr>
          <a:xfrm>
            <a:off x="285814" y="5910639"/>
            <a:ext cx="938654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Define Chain-of-Knowledge Prompting to elicit LLMs generate explicit evidence triple.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E767E99-C370-8B29-4688-9F404E90A3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5814" y="1178192"/>
            <a:ext cx="9023078" cy="45887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DD4B4FE-CBAF-65FB-DD7D-58CC5F815C6B}"/>
              </a:ext>
            </a:extLst>
          </p:cNvPr>
          <p:cNvSpPr txBox="1"/>
          <p:nvPr/>
        </p:nvSpPr>
        <p:spPr>
          <a:xfrm>
            <a:off x="285814" y="5910639"/>
            <a:ext cx="1111920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Design</a:t>
            </a:r>
            <a:r>
              <a:rPr kumimoji="0" lang="en-US" altLang="zh-CN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 Factuality &amp; Faithfulness Verification to evaluate the hallucination by matching each generated evidence triple and explanation with KB, and let LLM rethink when generating false evidence triple.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246649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 We Will Do? 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52557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elicit LLMs to better understand Graph?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make LLMs better Graph Reasoner?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F20402-999D-0137-43B3-B728EEB04F53}"/>
              </a:ext>
            </a:extLst>
          </p:cNvPr>
          <p:cNvSpPr txBox="1"/>
          <p:nvPr/>
        </p:nvSpPr>
        <p:spPr>
          <a:xfrm>
            <a:off x="374754" y="1681625"/>
            <a:ext cx="217944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Related Works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3E2718-5A0B-F13E-C15B-B2AC311E27FA}"/>
              </a:ext>
            </a:extLst>
          </p:cNvPr>
          <p:cNvSpPr txBox="1"/>
          <p:nvPr/>
        </p:nvSpPr>
        <p:spPr>
          <a:xfrm>
            <a:off x="840204" y="2350663"/>
            <a:ext cx="8514508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Graph2Text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Design Instruction and Prompt format to align graph data to text.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33D679-E553-6648-5AC1-45A1D54C3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28" y="2958146"/>
            <a:ext cx="8240860" cy="17349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84EAE0B-4865-3BA9-C8B6-227738776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028" y="2958145"/>
            <a:ext cx="8240860" cy="364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420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D5A31-7900-7F41-B017-A5D59281A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204" y="402978"/>
            <a:ext cx="5016647" cy="431844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What We Will Do? </a:t>
            </a:r>
            <a:endParaRPr kumimoji="1"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B755ADE-E11D-FA19-2BF9-3AA9A26EFC48}"/>
              </a:ext>
            </a:extLst>
          </p:cNvPr>
          <p:cNvSpPr txBox="1"/>
          <p:nvPr/>
        </p:nvSpPr>
        <p:spPr>
          <a:xfrm>
            <a:off x="840204" y="834553"/>
            <a:ext cx="52557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elicit LLMs to better understand Graph?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How to make LLMs better Graph Reasoner?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F20402-999D-0137-43B3-B728EEB04F53}"/>
              </a:ext>
            </a:extLst>
          </p:cNvPr>
          <p:cNvSpPr txBox="1"/>
          <p:nvPr/>
        </p:nvSpPr>
        <p:spPr>
          <a:xfrm>
            <a:off x="374754" y="1681625"/>
            <a:ext cx="217944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PingFang SC Regular"/>
              </a:rPr>
              <a:t>Related Works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PingFang SC Regular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3E2718-5A0B-F13E-C15B-B2AC311E27FA}"/>
              </a:ext>
            </a:extLst>
          </p:cNvPr>
          <p:cNvSpPr txBox="1"/>
          <p:nvPr/>
        </p:nvSpPr>
        <p:spPr>
          <a:xfrm>
            <a:off x="840204" y="2350663"/>
            <a:ext cx="10777173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Graph Encoder as PEFT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: Design </a:t>
            </a:r>
            <a:r>
              <a:rPr lang="en-US" altLang="zh-CN" sz="2000" dirty="0">
                <a:latin typeface="Times" pitchFamily="2" charset="0"/>
              </a:rPr>
              <a:t>g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raph-based encoder (GNN, Graph Transformer, </a:t>
            </a:r>
            <a:r>
              <a:rPr kumimoji="0" lang="en-US" altLang="zh-CN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etc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 pitchFamily="2" charset="0"/>
                <a:sym typeface="PingFang SC Regular"/>
              </a:rPr>
              <a:t>) to encode the graph, and inject the representations into LLMs with parameter-efficient learning.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 pitchFamily="2" charset="0"/>
              <a:sym typeface="PingFang SC Regular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3907CE-D8EA-0311-8BC5-8A2A8C050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12" y="3044182"/>
            <a:ext cx="8536905" cy="381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76543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B62CA"/>
      </a:accent1>
      <a:accent2>
        <a:srgbClr val="39C96A"/>
      </a:accent2>
      <a:accent3>
        <a:srgbClr val="99D132"/>
      </a:accent3>
      <a:accent4>
        <a:srgbClr val="02AAD1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Office 主题​​">
      <a:majorFont>
        <a:latin typeface="PingFang SC Regular"/>
        <a:ea typeface="PingFang SC Regular"/>
        <a:cs typeface="PingFang SC Regular"/>
      </a:majorFont>
      <a:minorFont>
        <a:latin typeface="PingFang SC Regular"/>
        <a:ea typeface="PingFang SC Regular"/>
        <a:cs typeface="PingFang SC Regular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B62CA"/>
      </a:accent1>
      <a:accent2>
        <a:srgbClr val="39C96A"/>
      </a:accent2>
      <a:accent3>
        <a:srgbClr val="99D132"/>
      </a:accent3>
      <a:accent4>
        <a:srgbClr val="02AAD1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Office 主题​​">
      <a:majorFont>
        <a:latin typeface="PingFang SC Regular"/>
        <a:ea typeface="PingFang SC Regular"/>
        <a:cs typeface="PingFang SC Regular"/>
      </a:majorFont>
      <a:minorFont>
        <a:latin typeface="PingFang SC Regular"/>
        <a:ea typeface="PingFang SC Regular"/>
        <a:cs typeface="PingFang SC Regular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ingFang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17654</TotalTime>
  <Words>776</Words>
  <Application>Microsoft Macintosh PowerPoint</Application>
  <PresentationFormat>宽屏</PresentationFormat>
  <Paragraphs>97</Paragraphs>
  <Slides>11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FangSong</vt:lpstr>
      <vt:lpstr>PingFang SC Regular</vt:lpstr>
      <vt:lpstr>PingFang SC Semibold</vt:lpstr>
      <vt:lpstr>Arial</vt:lpstr>
      <vt:lpstr>Open Sans</vt:lpstr>
      <vt:lpstr>Times</vt:lpstr>
      <vt:lpstr>Office 主题​​</vt:lpstr>
      <vt:lpstr>PowerPoint 演示文稿</vt:lpstr>
      <vt:lpstr>Personal Introduction</vt:lpstr>
      <vt:lpstr>Main Topics of LLMs</vt:lpstr>
      <vt:lpstr>What’s Graph-enhanced LLM?</vt:lpstr>
      <vt:lpstr>What’s Graph-enhanced LLM?</vt:lpstr>
      <vt:lpstr>What We Have Done? </vt:lpstr>
      <vt:lpstr>What We Have Done? </vt:lpstr>
      <vt:lpstr>What We Will Do? </vt:lpstr>
      <vt:lpstr>What We Will Do? </vt:lpstr>
      <vt:lpstr>What We Will Do?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Wang Jianing</cp:lastModifiedBy>
  <cp:revision>456</cp:revision>
  <dcterms:modified xsi:type="dcterms:W3CDTF">2023-11-09T21:41:00Z</dcterms:modified>
</cp:coreProperties>
</file>